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9" r:id="rId5"/>
    <p:sldId id="257" r:id="rId6"/>
    <p:sldId id="291" r:id="rId7"/>
    <p:sldId id="299" r:id="rId8"/>
    <p:sldId id="300" r:id="rId9"/>
    <p:sldId id="301" r:id="rId10"/>
    <p:sldId id="302" r:id="rId11"/>
    <p:sldId id="292" r:id="rId12"/>
    <p:sldId id="303" r:id="rId13"/>
    <p:sldId id="304" r:id="rId14"/>
    <p:sldId id="305" r:id="rId15"/>
    <p:sldId id="298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E0"/>
    <a:srgbClr val="06478B"/>
    <a:srgbClr val="BAAF4C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5" autoAdjust="0"/>
    <p:restoredTop sz="94653"/>
  </p:normalViewPr>
  <p:slideViewPr>
    <p:cSldViewPr snapToGrid="0">
      <p:cViewPr varScale="1">
        <p:scale>
          <a:sx n="131" d="100"/>
          <a:sy n="131" d="100"/>
        </p:scale>
        <p:origin x="192" y="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4C91B068-9125-CA8C-7BBF-D09A322952C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8203" y="4753954"/>
            <a:ext cx="7610604" cy="563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 PARRA DIEGO 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CC. JUAN OSPINA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MY. MENDEZ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MY. MARTINEZ</a:t>
            </a:r>
            <a:endParaRPr lang="es-E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A0D09D-9D1B-798D-B070-8298CDFF31D0}"/>
              </a:ext>
            </a:extLst>
          </p:cNvPr>
          <p:cNvSpPr txBox="1"/>
          <p:nvPr/>
        </p:nvSpPr>
        <p:spPr>
          <a:xfrm>
            <a:off x="0" y="2406718"/>
            <a:ext cx="82510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 algn="ctr">
              <a:lnSpc>
                <a:spcPct val="100000"/>
              </a:lnSpc>
            </a:pPr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3BCB-D950-BA06-5B30-60F989649338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3.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SIEM (Sistema de Gestión de Información y Eventos de Seguridad)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(Security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Event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Management) recopila, analiza y correlaciona eventos de diferentes fuentes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eneran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, por sus siglas en inglés)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 valiosos para mejorar la seguridad.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rgbClr val="000000"/>
                </a:solidFill>
              </a:rPr>
              <a:t>✅ 4. </a:t>
            </a:r>
            <a:r>
              <a:rPr lang="es-ES" b="1" dirty="0">
                <a:solidFill>
                  <a:srgbClr val="000000"/>
                </a:solidFill>
              </a:rPr>
              <a:t>IDS (Sistemas de Detección de Intrusos)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Network IDS (NIDS): </a:t>
            </a:r>
            <a:r>
              <a:rPr lang="es-ES" dirty="0">
                <a:solidFill>
                  <a:srgbClr val="000000"/>
                </a:solidFill>
              </a:rPr>
              <a:t>Monitorea el tráfico de red en busca de amenazas.</a:t>
            </a:r>
          </a:p>
          <a:p>
            <a:r>
              <a:rPr lang="es-MX" b="1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Wireless IDS (WIDS): </a:t>
            </a:r>
            <a:r>
              <a:rPr lang="es-ES" dirty="0">
                <a:solidFill>
                  <a:srgbClr val="000000"/>
                </a:solidFill>
              </a:rPr>
              <a:t>Analiza las redes inalámbricas en busca de ataques como la suplantación de puntos de acceso.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Host IDS (HIDS): </a:t>
            </a:r>
            <a:r>
              <a:rPr lang="es-ES" dirty="0">
                <a:solidFill>
                  <a:srgbClr val="000000"/>
                </a:solidFill>
              </a:rPr>
              <a:t>Supervisa actividades en un equipo específico para detectar anomalías.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Malware </a:t>
            </a:r>
            <a:r>
              <a:rPr lang="es-ES" b="1" dirty="0" err="1">
                <a:solidFill>
                  <a:srgbClr val="000000"/>
                </a:solidFill>
              </a:rPr>
              <a:t>Detonation</a:t>
            </a:r>
            <a:r>
              <a:rPr lang="es-ES" b="1" dirty="0">
                <a:solidFill>
                  <a:srgbClr val="000000"/>
                </a:solidFill>
              </a:rPr>
              <a:t> (Detonación de Malware): </a:t>
            </a:r>
            <a:r>
              <a:rPr lang="es-ES" dirty="0">
                <a:solidFill>
                  <a:srgbClr val="000000"/>
                </a:solidFill>
              </a:rPr>
              <a:t>Se refiere a entornos controlados donde se ejecuta malware para analizar su comportamiento.</a:t>
            </a:r>
            <a:endParaRPr lang="es-MX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3BCB-D950-BA06-5B30-60F989649338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000" b="1" dirty="0">
              <a:solidFill>
                <a:schemeClr val="tx1"/>
              </a:solidFill>
            </a:endParaRPr>
          </a:p>
          <a:p>
            <a:r>
              <a:rPr lang="es-MX" sz="1000" b="1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5.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Logs y Análisis de Datos</a:t>
            </a:r>
          </a:p>
          <a:p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>
                <a:solidFill>
                  <a:srgbClr val="000000"/>
                </a:solidFill>
              </a:rPr>
              <a:t>Network Logs (Registros de Red): </a:t>
            </a:r>
            <a:r>
              <a:rPr lang="es-ES" sz="1800" dirty="0">
                <a:solidFill>
                  <a:srgbClr val="000000"/>
                </a:solidFill>
              </a:rPr>
              <a:t>Guardan información sobre el tráfico de la red, ayudando a detectar ataques.</a:t>
            </a:r>
          </a:p>
          <a:p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>
                <a:solidFill>
                  <a:srgbClr val="000000"/>
                </a:solidFill>
              </a:rPr>
              <a:t>Host Logs (Registros del Host): </a:t>
            </a:r>
            <a:r>
              <a:rPr lang="es-ES" sz="1800" dirty="0">
                <a:solidFill>
                  <a:srgbClr val="000000"/>
                </a:solidFill>
              </a:rPr>
              <a:t>Contienen eventos relacionados con sistemas individuales.</a:t>
            </a:r>
          </a:p>
          <a:p>
            <a:pPr>
              <a:lnSpc>
                <a:spcPct val="170000"/>
              </a:lnSpc>
            </a:pPr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 err="1">
                <a:solidFill>
                  <a:srgbClr val="000000"/>
                </a:solidFill>
              </a:rPr>
              <a:t>Application</a:t>
            </a:r>
            <a:r>
              <a:rPr lang="es-ES" sz="1800" b="1" dirty="0">
                <a:solidFill>
                  <a:srgbClr val="000000"/>
                </a:solidFill>
              </a:rPr>
              <a:t> Logs (Registros de Aplicaciones): </a:t>
            </a:r>
            <a:r>
              <a:rPr lang="es-ES" sz="1800" dirty="0">
                <a:solidFill>
                  <a:srgbClr val="000000"/>
                </a:solidFill>
              </a:rPr>
              <a:t>Monitorean el comportamiento de las aplicaciones para detectar anomalías.</a:t>
            </a:r>
          </a:p>
          <a:p>
            <a:endParaRPr lang="es-MX" sz="1800" dirty="0">
              <a:solidFill>
                <a:srgbClr val="000000"/>
              </a:solidFill>
            </a:endParaRPr>
          </a:p>
          <a:p>
            <a:r>
              <a:rPr lang="es-MX" sz="1800" b="1" dirty="0">
                <a:solidFill>
                  <a:srgbClr val="000000"/>
                </a:solidFill>
              </a:rPr>
              <a:t>✅ </a:t>
            </a:r>
            <a:r>
              <a:rPr lang="es-MX" b="1" dirty="0">
                <a:solidFill>
                  <a:srgbClr val="000000"/>
                </a:solidFill>
              </a:rPr>
              <a:t>6.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Full PCAP (Captura Completa de Paquetes) </a:t>
            </a:r>
          </a:p>
          <a:p>
            <a:r>
              <a:rPr lang="es-MX" sz="1800" dirty="0">
                <a:solidFill>
                  <a:srgbClr val="000000"/>
                </a:solidFill>
              </a:rPr>
              <a:t>🔹 R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ecolección de todos los paquetes de datos transmitidos en la red para un análisis detallado</a:t>
            </a:r>
            <a:r>
              <a:rPr lang="es-ES" sz="1800" dirty="0">
                <a:solidFill>
                  <a:srgbClr val="000000"/>
                </a:solidFill>
              </a:rPr>
              <a:t>.</a:t>
            </a:r>
          </a:p>
          <a:p>
            <a:endParaRPr lang="es-ES" sz="1800" dirty="0">
              <a:solidFill>
                <a:srgbClr val="000000"/>
              </a:solidFill>
            </a:endParaRPr>
          </a:p>
          <a:p>
            <a:endParaRPr lang="es-MX" sz="1800" b="1" dirty="0">
              <a:solidFill>
                <a:srgbClr val="000000"/>
              </a:solidFill>
            </a:endParaRPr>
          </a:p>
          <a:p>
            <a:r>
              <a:rPr lang="es-MX" sz="1800" b="1" dirty="0">
                <a:solidFill>
                  <a:srgbClr val="000000"/>
                </a:solidFill>
              </a:rPr>
              <a:t>✅ </a:t>
            </a:r>
            <a:r>
              <a:rPr lang="es-MX" b="1" dirty="0">
                <a:solidFill>
                  <a:srgbClr val="000000"/>
                </a:solidFill>
              </a:rPr>
              <a:t>7.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Evaluación Histórica con Nuevos 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endParaRPr lang="es-E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s-MX" sz="1800" dirty="0">
                <a:solidFill>
                  <a:srgbClr val="000000"/>
                </a:solidFill>
              </a:rPr>
              <a:t>🔹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 se actualizan constantemente.</a:t>
            </a:r>
          </a:p>
          <a:p>
            <a:pPr algn="l"/>
            <a:r>
              <a:rPr lang="es-MX" sz="1800" dirty="0">
                <a:solidFill>
                  <a:srgbClr val="000000"/>
                </a:solidFill>
              </a:rPr>
              <a:t>🔹 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Se revisan registros históricos para identificar si la red ya fue comprometida por ataques previos no detectados en su momento.</a:t>
            </a:r>
          </a:p>
          <a:p>
            <a:endParaRPr lang="es-MX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ED227D6-134B-8B94-C781-49F1818C5E59}"/>
              </a:ext>
            </a:extLst>
          </p:cNvPr>
          <p:cNvGrpSpPr/>
          <p:nvPr/>
        </p:nvGrpSpPr>
        <p:grpSpPr>
          <a:xfrm>
            <a:off x="1228169" y="563988"/>
            <a:ext cx="530173" cy="461665"/>
            <a:chOff x="2162972" y="2222094"/>
            <a:chExt cx="530173" cy="461665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AA8063F4-BB71-BF23-5591-0008545812E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D93C86F-7EB5-7A8A-3F66-DD4763B57DBE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27251C1D-E324-3C10-0031-2904A6D8D2F9}"/>
              </a:ext>
            </a:extLst>
          </p:cNvPr>
          <p:cNvSpPr txBox="1">
            <a:spLocks/>
          </p:cNvSpPr>
          <p:nvPr/>
        </p:nvSpPr>
        <p:spPr>
          <a:xfrm>
            <a:off x="1781531" y="607449"/>
            <a:ext cx="5037279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Bibliografía</a:t>
            </a:r>
            <a:endParaRPr lang="en-US" sz="6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F9E2A7-3019-B74D-3E7D-1013D8E998EC}"/>
              </a:ext>
            </a:extLst>
          </p:cNvPr>
          <p:cNvSpPr txBox="1"/>
          <p:nvPr/>
        </p:nvSpPr>
        <p:spPr>
          <a:xfrm>
            <a:off x="59267" y="1159934"/>
            <a:ext cx="1213273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AICPA. (2011).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SSAE 16: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Attestation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American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Certified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Public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Accountants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AICPA.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SOC 2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Compliance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Guide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American Bar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Association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(ABA). (2021).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Cybersecurity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Contract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Law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Casey, E. (2011).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Digital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Forensics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Crime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Committee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Sponsoring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Treadway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Commission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(COSO). (2017).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Enterprise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Risk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Management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European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Commission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(2020).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Privacy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Shield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European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Parliament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(2016).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General Data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Protection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Regulation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(GDPR)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Federal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Financial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Examination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Council (FFIEC). (2017).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Cybersecurity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Assessment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Tool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International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(ISO). (2013).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ISO 27001: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Security Management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International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(ISO). (2021).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Customer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Protection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FISMA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Guidelines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(2019).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NIST SP 800-53A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(2020).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Risk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Management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North American Electric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Reliability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Corporation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(NERC). (2021).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CIP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PCI Security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Council.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PCI DSS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Requirements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Security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Assessment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Procedures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Sedona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Conference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(2019).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Electronic Discovery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Best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Practices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SANS Security </a:t>
            </a:r>
            <a:r>
              <a:rPr lang="es-ES" dirty="0" err="1">
                <a:solidFill>
                  <a:srgbClr val="000000"/>
                </a:solidFill>
              </a:rPr>
              <a:t>leadership</a:t>
            </a:r>
            <a:r>
              <a:rPr lang="es-ES" dirty="0">
                <a:solidFill>
                  <a:srgbClr val="000000"/>
                </a:solidFill>
              </a:rPr>
              <a:t> (2023) poster.</a:t>
            </a:r>
            <a:endParaRPr lang="es-ES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U.S.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Congress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(2002).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Sarbanes-Oxley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Act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U.S.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Department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Education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FERPA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Regulations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16911" y="1593871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32340" y="2808155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EA94877-A367-1F93-D87B-423CBE0C739C}"/>
              </a:ext>
            </a:extLst>
          </p:cNvPr>
          <p:cNvGrpSpPr/>
          <p:nvPr/>
        </p:nvGrpSpPr>
        <p:grpSpPr>
          <a:xfrm>
            <a:off x="496649" y="4504087"/>
            <a:ext cx="530173" cy="461665"/>
            <a:chOff x="2162972" y="2222094"/>
            <a:chExt cx="530173" cy="4616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D2EF7A-5F52-0C42-0D00-49F4A86404C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7A4B783-705E-A529-AB7B-6DA4D4FC936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979283" y="1526237"/>
            <a:ext cx="7221922" cy="1098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0011" y="3788012"/>
            <a:ext cx="6223025" cy="465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BB1F6D-E489-98EC-FED8-FE0B734508B3}"/>
              </a:ext>
            </a:extLst>
          </p:cNvPr>
          <p:cNvSpPr txBox="1">
            <a:spLocks/>
          </p:cNvSpPr>
          <p:nvPr/>
        </p:nvSpPr>
        <p:spPr>
          <a:xfrm>
            <a:off x="1058721" y="4491246"/>
            <a:ext cx="5037279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Bibliografía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42948" y="73391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86F9F08-B108-B0C5-7217-0A4E7A6C20DA}"/>
              </a:ext>
            </a:extLst>
          </p:cNvPr>
          <p:cNvSpPr txBox="1">
            <a:spLocks/>
          </p:cNvSpPr>
          <p:nvPr/>
        </p:nvSpPr>
        <p:spPr>
          <a:xfrm>
            <a:off x="1973121" y="15079"/>
            <a:ext cx="7221922" cy="1098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9995A6-3E02-9408-2222-A2FA9816F4CD}"/>
              </a:ext>
            </a:extLst>
          </p:cNvPr>
          <p:cNvSpPr txBox="1"/>
          <p:nvPr/>
        </p:nvSpPr>
        <p:spPr>
          <a:xfrm>
            <a:off x="123849" y="1459802"/>
            <a:ext cx="536105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ciberseguridad no es solo técnica, también implica cumplir con leyes y regulaciones que protegen la información y garantizan la privacidad de los datos.</a:t>
            </a:r>
          </a:p>
          <a:p>
            <a:pPr algn="just"/>
            <a:endParaRPr lang="es-MX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5DACFD-4AA4-2C8E-1B0C-80606A265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06" y="1458993"/>
            <a:ext cx="6583246" cy="46172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52EB05-BA2A-C541-2AB2-294F54DF11BD}"/>
              </a:ext>
            </a:extLst>
          </p:cNvPr>
          <p:cNvSpPr txBox="1"/>
          <p:nvPr/>
        </p:nvSpPr>
        <p:spPr>
          <a:xfrm>
            <a:off x="123849" y="2569741"/>
            <a:ext cx="54602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área de Legal y Regulatorio se divide en 8 categorías clave:</a:t>
            </a:r>
          </a:p>
          <a:p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1️⃣ Cumplimiento Normativo (Compliance)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2️⃣ Privacidad (Privacy)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3️⃣ Auditoría (Audit)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4️⃣ Investigaciones y Propiedad Intelectual (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Investigations &amp; IP Protection)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Protección de Propiedad Intelectual 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Revisión de Contratos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Requisitos de Clientes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b="1" dirty="0">
                <a:solidFill>
                  <a:schemeClr val="tx1"/>
                </a:solidFill>
              </a:rPr>
              <a:t>.  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Riesgo de Demandas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F38DD4-7234-0077-8199-DF42AE2A634B}"/>
              </a:ext>
            </a:extLst>
          </p:cNvPr>
          <p:cNvSpPr/>
          <p:nvPr/>
        </p:nvSpPr>
        <p:spPr>
          <a:xfrm>
            <a:off x="223025" y="486279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5</a:t>
            </a:r>
            <a:endParaRPr lang="es-ES_tradnl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59E4FC-D100-6B9C-7399-CADC6BFD171E}"/>
              </a:ext>
            </a:extLst>
          </p:cNvPr>
          <p:cNvSpPr/>
          <p:nvPr/>
        </p:nvSpPr>
        <p:spPr>
          <a:xfrm>
            <a:off x="223025" y="5115503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6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E4F7C5-EB43-B924-D719-348F56BA8576}"/>
              </a:ext>
            </a:extLst>
          </p:cNvPr>
          <p:cNvSpPr/>
          <p:nvPr/>
        </p:nvSpPr>
        <p:spPr>
          <a:xfrm>
            <a:off x="223025" y="537107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7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BEA6943-52AA-448F-F65C-A34E4A65F613}"/>
              </a:ext>
            </a:extLst>
          </p:cNvPr>
          <p:cNvSpPr/>
          <p:nvPr/>
        </p:nvSpPr>
        <p:spPr>
          <a:xfrm>
            <a:off x="223025" y="563777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1652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0" y="275577"/>
            <a:ext cx="710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Cumplimiento Normativo (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Compliance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B87D79F-3968-6133-2E0F-0B0A8D89B018}"/>
              </a:ext>
            </a:extLst>
          </p:cNvPr>
          <p:cNvSpPr txBox="1">
            <a:spLocks/>
          </p:cNvSpPr>
          <p:nvPr/>
        </p:nvSpPr>
        <p:spPr>
          <a:xfrm>
            <a:off x="0" y="913857"/>
            <a:ext cx="609600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900" dirty="0"/>
              <a:t>📌 </a:t>
            </a:r>
            <a:r>
              <a:rPr lang="es-MX" sz="1700" dirty="0">
                <a:solidFill>
                  <a:schemeClr val="tx1"/>
                </a:solidFill>
              </a:rPr>
              <a:t>El cumplimiento normativo es el conjunto de reglas y estándares que las empresas deben seguir para proteger datos y evitar sanciones legales.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PCI-DSS (Payment Card Industry Data Security Standard)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Estándar de seguridad para datos de tarjetas de crédito.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Obliga a bancos, tiendas y empresas que procesan pagos a proteger los datos de clientes.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Si una tienda en línea almacena números de tarjetas sin cifrar, incumple PCI-DSS y puede ser multada.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SOX (Sarbanes-Oxley Act)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Ley de EE.UU. para la seguridad de la información financiera de empresas públicas.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Exige controles estrictos para evitar fraudes financieros y manipulación de datos.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Una empresa que cotiza en la bolsa debe tener auditorías de seguridad para demostrar que sus datos financieros no han sido alterados.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HIPAA (Health Insurance Portability and Accountability Act)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Regulación en EE.UU. para proteger datos médicos y de salud.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Obliga a hospitales, clínicas y aseguradoras a proteger la información de pacientes.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Si un hospital filtra historiales médicos, puede ser sancionado por incumplir HIPAA.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endParaRPr lang="es-CO" sz="1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77699A-3E9F-CE94-0F3D-37F4AA8F3C63}"/>
              </a:ext>
            </a:extLst>
          </p:cNvPr>
          <p:cNvSpPr txBox="1"/>
          <p:nvPr/>
        </p:nvSpPr>
        <p:spPr>
          <a:xfrm>
            <a:off x="6096000" y="913857"/>
            <a:ext cx="609600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dirty="0"/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FFIEC (Federal Financial Institutions Examination Council) &amp; CAT (Cybersecurity Assessment Tool)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Regulaciones para bancos y entidades financieras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Obligan a las instituciones financieras a tener controles de seguridad contra fraudes y ciberataques.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 banco debe evaluar cada año su nivel de madurez en ciberseguridad con el CAT de FFIEC.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FERPA (Family Educational Rights and Privacy Act)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Protege la privacidad de los registros educativos de estudiantes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Impide que escuelas y universidades compartan datos sin el consentimiento de los estudiantes o sus padres.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Una universidad no puede divulgar calificaciones de un estudiante sin su autorización.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NERC CIP (North American Electric Reliability Corporation - Critical Infrastructure Protection)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Regulación de seguridad para la infraestructura eléctrica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Obliga a compañías eléctricas a proteger sus sistemas contra ciberataques.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 hacker que accede al sistema de una planta eléctrica puede causar apagones; NERC CIP exige medidas de seguridad para evitarlo.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SP 800-37 y 800-53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Estándares de seguridad para agencias gubernamentales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NIST 800-37 define cómo evaluar y gestionar riesgos de seguridad.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NIST 800-53 establece controles de seguridad para proteger la información.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Una agencia del gobierno de EE.UU. debe seguir NIST 800-53 para proteger sus redes contra ciberataques.</a:t>
            </a:r>
          </a:p>
        </p:txBody>
      </p:sp>
    </p:spTree>
    <p:extLst>
      <p:ext uri="{BB962C8B-B14F-4D97-AF65-F5344CB8AC3E}">
        <p14:creationId xmlns:p14="http://schemas.microsoft.com/office/powerpoint/2010/main" val="217059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Privacidad (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Privacy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6CDEC609-FAFF-3F48-530D-AC15234EC0CC}"/>
              </a:ext>
            </a:extLst>
          </p:cNvPr>
          <p:cNvSpPr txBox="1">
            <a:spLocks/>
          </p:cNvSpPr>
          <p:nvPr/>
        </p:nvSpPr>
        <p:spPr>
          <a:xfrm>
            <a:off x="590550" y="1253331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📌 </a:t>
            </a:r>
            <a:r>
              <a:rPr lang="es-MX" dirty="0">
                <a:solidFill>
                  <a:schemeClr val="tx1"/>
                </a:solidFill>
              </a:rPr>
              <a:t>Las leyes de privacidad protegen los datos personales y establecen cómo deben ser recopilados, almacenados y compartidos.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Privacy Shield</a:t>
            </a:r>
          </a:p>
          <a:p>
            <a:r>
              <a:rPr lang="es-MX" dirty="0">
                <a:solidFill>
                  <a:schemeClr val="tx1"/>
                </a:solidFill>
              </a:rPr>
              <a:t>🔹 Acuerdo entre EE.UU. y la UE para la transferencia de datos personales.</a:t>
            </a:r>
          </a:p>
          <a:p>
            <a:r>
              <a:rPr lang="es-MX" dirty="0">
                <a:solidFill>
                  <a:schemeClr val="tx1"/>
                </a:solidFill>
              </a:rPr>
              <a:t>🔹 Regula cómo las empresas de EE.UU. manejan los datos de ciudadanos europeos.</a:t>
            </a:r>
          </a:p>
          <a:p>
            <a:r>
              <a:rPr lang="es-MX" dirty="0">
                <a:solidFill>
                  <a:schemeClr val="tx1"/>
                </a:solidFill>
              </a:rPr>
              <a:t>📌 Ejemplo: Una empresa de EE.UU. que gestiona datos de clientes europeos debe cumplir con Privacy Shield.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✅ EU GDPR (General Data Protection Regulation)</a:t>
            </a:r>
          </a:p>
          <a:p>
            <a:r>
              <a:rPr lang="es-MX" dirty="0">
                <a:solidFill>
                  <a:schemeClr val="tx1"/>
                </a:solidFill>
              </a:rPr>
              <a:t>🔹 Ley de protección de datos de la Unión Europea.</a:t>
            </a:r>
          </a:p>
          <a:p>
            <a:r>
              <a:rPr lang="es-MX" dirty="0">
                <a:solidFill>
                  <a:schemeClr val="tx1"/>
                </a:solidFill>
              </a:rPr>
              <a:t>🔹 Obliga a empresas a:</a:t>
            </a:r>
          </a:p>
          <a:p>
            <a:r>
              <a:rPr lang="es-MX" dirty="0">
                <a:solidFill>
                  <a:schemeClr val="tx1"/>
                </a:solidFill>
              </a:rPr>
              <a:t>✔ Informar a los usuarios sobre el uso de sus datos.</a:t>
            </a:r>
          </a:p>
          <a:p>
            <a:r>
              <a:rPr lang="es-MX" dirty="0">
                <a:solidFill>
                  <a:schemeClr val="tx1"/>
                </a:solidFill>
              </a:rPr>
              <a:t>✔ Obtener consentimiento antes de recopilar información.</a:t>
            </a:r>
          </a:p>
          <a:p>
            <a:r>
              <a:rPr lang="es-MX" dirty="0">
                <a:solidFill>
                  <a:schemeClr val="tx1"/>
                </a:solidFill>
              </a:rPr>
              <a:t>✔ Permitir que los usuarios eliminen sus datos ("derecho al olvido").</a:t>
            </a:r>
          </a:p>
          <a:p>
            <a:r>
              <a:rPr lang="es-MX" dirty="0">
                <a:solidFill>
                  <a:schemeClr val="tx1"/>
                </a:solidFill>
              </a:rPr>
              <a:t>📌 Ejemplo: Facebook debe pedir permiso antes de recopilar datos de un usuario en Europa para cumplir con GDPR.</a:t>
            </a:r>
          </a:p>
        </p:txBody>
      </p:sp>
    </p:spTree>
    <p:extLst>
      <p:ext uri="{BB962C8B-B14F-4D97-AF65-F5344CB8AC3E}">
        <p14:creationId xmlns:p14="http://schemas.microsoft.com/office/powerpoint/2010/main" val="404411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Auditoria (Audit)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73A10A7E-F091-8913-669A-F8D79F01EF9A}"/>
              </a:ext>
            </a:extLst>
          </p:cNvPr>
          <p:cNvSpPr txBox="1">
            <a:spLocks/>
          </p:cNvSpPr>
          <p:nvPr/>
        </p:nvSpPr>
        <p:spPr>
          <a:xfrm>
            <a:off x="228599" y="969687"/>
            <a:ext cx="6096000" cy="5301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/>
              <a:t>📌 </a:t>
            </a:r>
            <a:r>
              <a:rPr lang="es-MX" sz="1400" dirty="0">
                <a:solidFill>
                  <a:schemeClr val="tx1"/>
                </a:solidFill>
              </a:rPr>
              <a:t>Las auditorías verifican que las empresas cumplan con las regulaciones y que sus sistemas sean seguros.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SSAE 16 (Statement on Standards for Attestation Engagements 16)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Estándar de auditoría para evaluar controles de seguridad y operativos en empresas.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proveedor de servicios en la nube debe pasar una auditoría SSAE 16 para demostrar que sus controles de seguridad funcionan.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SOC 2 (Service Organization Control 2)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Informe de auditoría que demuestra que una empresa maneja datos de clientes con altos estándares de seguridad.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proveedor de software que almacena datos de clientes en la nube debe tener un informe SOC 2 para garantizar que protege la información.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ISO 27001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Certificación internacional para la gestión de seguridad de la información.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de telecomunicaciones obtiene ISO 27001 para demostrar que su infraestructura es segura.</a:t>
            </a:r>
          </a:p>
          <a:p>
            <a:endParaRPr lang="es-CO" sz="1400" dirty="0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8F5837FE-D2FC-E32C-83AB-4357714F67BA}"/>
              </a:ext>
            </a:extLst>
          </p:cNvPr>
          <p:cNvSpPr txBox="1">
            <a:spLocks/>
          </p:cNvSpPr>
          <p:nvPr/>
        </p:nvSpPr>
        <p:spPr>
          <a:xfrm>
            <a:off x="6324599" y="960442"/>
            <a:ext cx="5816450" cy="5311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400" b="1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FISMA (Federal Information Security Management Act) &amp; FedRAMP (Federal Risk and Authorization Management Program)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Regulaciones de seguridad para agencias del gobierno de EE.UU. y proveedores de tecnología.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que quiere vender servicios en la nube al gobierno de EE.UU. debe cumplir con FedRAMP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NIST SP 800-53A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Guía para evaluar la efectividad de los controles de seguridad en agencias gubernamentales.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equipo de auditoría usa NIST 800-53A para verificar que una agencia federal cumple con las normas de seguridad.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COSO (Committee of Sponsoring Organizations of the Treadway Commission)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Marco de control interno usado para auditorías financieras y de seguridad.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usa COSO para garantizar la integridad de sus reportes financieros.</a:t>
            </a:r>
          </a:p>
          <a:p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400235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9603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Investigaciones y Protección de Propiedad Intelectual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254709E-28B3-6588-65FA-74318F3713EB}"/>
              </a:ext>
            </a:extLst>
          </p:cNvPr>
          <p:cNvSpPr txBox="1">
            <a:spLocks/>
          </p:cNvSpPr>
          <p:nvPr/>
        </p:nvSpPr>
        <p:spPr>
          <a:xfrm>
            <a:off x="214009" y="961777"/>
            <a:ext cx="11578281" cy="292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📌 Las investigaciones forenses y la protección de la propiedad intelectual ayudan a proteger información y responder a delitos digitales.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eDiscovery →</a:t>
            </a:r>
            <a:r>
              <a:rPr lang="es-MX" dirty="0">
                <a:solidFill>
                  <a:schemeClr val="tx1"/>
                </a:solidFill>
              </a:rPr>
              <a:t> Búsqueda y recuperación de datos digitales para investigaciones legales.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Forense Digital → </a:t>
            </a:r>
            <a:r>
              <a:rPr lang="es-MX" dirty="0">
                <a:solidFill>
                  <a:schemeClr val="tx1"/>
                </a:solidFill>
              </a:rPr>
              <a:t>Análisis de dispositivos y registros digitales después de un ciberataque.</a:t>
            </a:r>
          </a:p>
          <a:p>
            <a:r>
              <a:rPr lang="es-MX" dirty="0">
                <a:solidFill>
                  <a:schemeClr val="tx1"/>
                </a:solidFill>
              </a:rPr>
              <a:t>📌 </a:t>
            </a:r>
            <a:r>
              <a:rPr lang="es-MX" b="1" dirty="0">
                <a:solidFill>
                  <a:schemeClr val="tx1"/>
                </a:solidFill>
              </a:rPr>
              <a:t>Ejemplo: </a:t>
            </a:r>
            <a:r>
              <a:rPr lang="es-MX" dirty="0">
                <a:solidFill>
                  <a:schemeClr val="tx1"/>
                </a:solidFill>
              </a:rPr>
              <a:t>Una empresa de software investiga a un ex empleado sospechoso de robar código fuente usando forense digital.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C6D593-F293-3EA4-2651-A7B5BCA9A0E3}"/>
              </a:ext>
            </a:extLst>
          </p:cNvPr>
          <p:cNvSpPr txBox="1"/>
          <p:nvPr/>
        </p:nvSpPr>
        <p:spPr>
          <a:xfrm>
            <a:off x="226103" y="3752005"/>
            <a:ext cx="114568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5. Protección de Propiedad Intelectual (IP Protection) → </a:t>
            </a:r>
            <a:r>
              <a:rPr lang="es-MX" dirty="0">
                <a:solidFill>
                  <a:schemeClr val="tx1"/>
                </a:solidFill>
              </a:rPr>
              <a:t>Prevención del robo de patentes, marcas y secretos industriales.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6. Revisión de Contratos (Contract Review) → </a:t>
            </a:r>
            <a:r>
              <a:rPr lang="es-MX" dirty="0">
                <a:solidFill>
                  <a:schemeClr val="tx1"/>
                </a:solidFill>
              </a:rPr>
              <a:t>Asegurar que acuerdos comerciales cumplan con regulaciones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7. Requisitos de Clientes (Customer Requirements) → </a:t>
            </a:r>
            <a:r>
              <a:rPr lang="es-MX" dirty="0">
                <a:solidFill>
                  <a:schemeClr val="tx1"/>
                </a:solidFill>
              </a:rPr>
              <a:t>Empresas que manejan datos de clientes deben cumplir con sus exigencias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8. Riesgo de Demandas (Lawsuit Risk) → </a:t>
            </a:r>
            <a:r>
              <a:rPr lang="es-MX" dirty="0">
                <a:solidFill>
                  <a:schemeClr val="tx1"/>
                </a:solidFill>
              </a:rPr>
              <a:t>Reducción del riesgo legal ante fugas de datos.</a:t>
            </a: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1A29F86-5ED8-683F-85B8-3267D5AF2D80}"/>
              </a:ext>
            </a:extLst>
          </p:cNvPr>
          <p:cNvSpPr/>
          <p:nvPr/>
        </p:nvSpPr>
        <p:spPr>
          <a:xfrm>
            <a:off x="226103" y="3877033"/>
            <a:ext cx="11566187" cy="2267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97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58A0E3-5976-EE80-035B-219D571F5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69" y="1458412"/>
            <a:ext cx="7772400" cy="45364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DB56B7E-0BDC-EB07-382F-981DF034AE65}"/>
              </a:ext>
            </a:extLst>
          </p:cNvPr>
          <p:cNvSpPr txBox="1"/>
          <p:nvPr/>
        </p:nvSpPr>
        <p:spPr>
          <a:xfrm>
            <a:off x="72050" y="1419981"/>
            <a:ext cx="3710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Monitoreo de Seguridad en Redes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detectar, analizar y mitigar amenazas cibernéticas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3F9013D4-5E5C-820D-3D78-A0F5324F1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50" y="2438459"/>
            <a:ext cx="3814419" cy="4745875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rgbClr val="000000"/>
                </a:solidFill>
                <a:ea typeface="+mn-ea"/>
              </a:rPr>
              <a:t>PROCESO DE MONITOREO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Recolección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Analiza y correlaciona en el SIEM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Evalúa y detecta amenazas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Respuesta y mitigación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297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891201F6-3A20-95A6-4DB5-FA7FF6F805FA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1</a:t>
            </a:r>
            <a:r>
              <a:rPr lang="es-MX" sz="2500" b="1" dirty="0">
                <a:solidFill>
                  <a:srgbClr val="000000"/>
                </a:solidFill>
              </a:rPr>
              <a:t>. </a:t>
            </a:r>
            <a:r>
              <a:rPr lang="es-ES" sz="2500" b="1" dirty="0" err="1">
                <a:solidFill>
                  <a:srgbClr val="000000"/>
                </a:solidFill>
              </a:rPr>
              <a:t>Honeypots</a:t>
            </a:r>
            <a:r>
              <a:rPr lang="es-ES" sz="2500" b="1" dirty="0">
                <a:solidFill>
                  <a:srgbClr val="000000"/>
                </a:solidFill>
              </a:rPr>
              <a:t>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(Trampas de seguridad)</a:t>
            </a:r>
            <a:endParaRPr lang="es-MX" b="1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istemas diseñados para atraer a atacantes y recopilar información sobre sus técnicas y herramientas.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eneran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, por sus siglas en inglés)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 valiosos para mejorar la seguridad.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✅ 2</a:t>
            </a:r>
            <a:r>
              <a:rPr lang="es-MX" sz="2500" b="1" dirty="0">
                <a:solidFill>
                  <a:srgbClr val="000000"/>
                </a:solidFill>
              </a:rPr>
              <a:t>. </a:t>
            </a:r>
            <a:r>
              <a:rPr lang="es-ES" sz="2500" b="1" dirty="0">
                <a:solidFill>
                  <a:srgbClr val="000000"/>
                </a:solidFill>
              </a:rPr>
              <a:t>Network Security 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Monitoring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 (Monitoreo de Seguridad en la Red)</a:t>
            </a:r>
          </a:p>
          <a:p>
            <a:r>
              <a:rPr lang="es-MX" b="1" dirty="0">
                <a:solidFill>
                  <a:schemeClr val="tx1"/>
                </a:solidFill>
              </a:rPr>
              <a:t>🔹 </a:t>
            </a:r>
            <a:r>
              <a:rPr lang="es-MX" dirty="0">
                <a:solidFill>
                  <a:schemeClr val="tx1"/>
                </a:solidFill>
              </a:rPr>
              <a:t>Ley de protección de datos de la Unión Europea.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proceso continuo  implica la supervisión de la red para detectar actividades sospechosas.</a:t>
            </a:r>
          </a:p>
          <a:p>
            <a:r>
              <a:rPr lang="es-MX" dirty="0">
                <a:solidFill>
                  <a:schemeClr val="tx1"/>
                </a:solidFill>
              </a:rPr>
              <a:t>✔ Informar a los usuarios sobre el uso de sus datos.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Análisis a largo plazo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revisión de patrones de tráfico y eventos con el tiempo.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Minería de datos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extracción de información útil de grandes volúmenes de datos.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Estudio de la interacción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análisis de cómo se comunican los sistemas y los atacantes.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Caza de amenazas (</a:t>
            </a:r>
            <a:r>
              <a:rPr lang="es-ES" sz="21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</a:t>
            </a: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1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Hunting</a:t>
            </a: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búsqueda proactiva de amenazas ocultas en la red.</a:t>
            </a:r>
          </a:p>
          <a:p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4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41F659B2C7A64994BAF954E880BC73" ma:contentTypeVersion="4" ma:contentTypeDescription="Crear nuevo documento." ma:contentTypeScope="" ma:versionID="e96bd76ca5562235ed6d5fe05734b143">
  <xsd:schema xmlns:xsd="http://www.w3.org/2001/XMLSchema" xmlns:xs="http://www.w3.org/2001/XMLSchema" xmlns:p="http://schemas.microsoft.com/office/2006/metadata/properties" xmlns:ns2="84d8ef90-f933-4b27-bdbc-7415e6fa66f4" targetNamespace="http://schemas.microsoft.com/office/2006/metadata/properties" ma:root="true" ma:fieldsID="cc58d905be1e0aac6e48663c3bb00984" ns2:_="">
    <xsd:import namespace="84d8ef90-f933-4b27-bdbc-7415e6fa6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8ef90-f933-4b27-bdbc-7415e6fa6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DDF467-7852-4E86-99AA-98C8C3B44C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91EA33-8679-49F3-BDE0-89D7925A9C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048C50B-6947-493F-AFD9-3D999A445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d8ef90-f933-4b27-bdbc-7415e6fa6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2025</Words>
  <Application>Microsoft Macintosh PowerPoint</Application>
  <PresentationFormat>Panorámica</PresentationFormat>
  <Paragraphs>203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Lato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CC. Diego Enrique Parra Montañez</cp:lastModifiedBy>
  <cp:revision>197</cp:revision>
  <dcterms:created xsi:type="dcterms:W3CDTF">2024-12-23T18:19:30Z</dcterms:created>
  <dcterms:modified xsi:type="dcterms:W3CDTF">2025-03-17T20:27:01Z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0x0101007E41F659B2C7A64994BAF954E880BC73</vt:lpwstr>
  </property>
</Properties>
</file>